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1" r:id="rId14"/>
    <p:sldId id="272" r:id="rId15"/>
    <p:sldId id="273" r:id="rId16"/>
    <p:sldId id="274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11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45920"/>
            <a:ext cx="9144000" cy="2103120"/>
          </a:xfrm>
          <a:prstGeom prst="rect">
            <a:avLst/>
          </a:prstGeom>
          <a:solidFill>
            <a:srgbClr val="2A2A2A"/>
          </a:solidFill>
          <a:ln w="12700">
            <a:solidFill>
              <a:srgbClr val="2A2A2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45920"/>
            <a:ext cx="137160" cy="210312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PLACE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457200" y="274320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Application de Réservation de Salle</a:t>
            </a:r>
            <a:endParaRPr lang="en-US" sz="18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3440"/>
            <a:ext cx="9144000" cy="480060"/>
          </a:xfrm>
          <a:prstGeom prst="rect">
            <a:avLst/>
          </a:prstGeom>
          <a:solidFill>
            <a:srgbClr val="2A2A2A"/>
          </a:solidFill>
          <a:ln w="12700">
            <a:solidFill>
              <a:srgbClr val="2A2A2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57200" y="4681728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C8C8C8"/>
                </a:solidFill>
              </a:rPr>
              <a:t>Mini-Projet Universitaire  •  C# / WPF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7E749-63CE-04CE-F7E6-68CC30D0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92" y="4069620"/>
            <a:ext cx="1017815" cy="3013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9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Processus de Réservation</a:t>
            </a:r>
            <a:endParaRPr lang="en-US" sz="26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548640" cy="64008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65760" y="1325880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</a:rPr>
              <a:t>01</a:t>
            </a:r>
            <a:endParaRPr lang="en-US" sz="1800" dirty="0"/>
          </a:p>
        </p:txBody>
      </p:sp>
      <p:sp>
        <p:nvSpPr>
          <p:cNvPr id="8" name="Shap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560" y="1280160"/>
            <a:ext cx="7498080" cy="640080"/>
          </a:xfrm>
          <a:prstGeom prst="rect">
            <a:avLst/>
          </a:prstGeom>
          <a:solidFill>
            <a:srgbClr val="E8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88720" y="1316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</a:rPr>
              <a:t>Choisir la salle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188720" y="1600200"/>
            <a:ext cx="7132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Parcourir l'accueil ou Explorer, cliquer sur une salle</a:t>
            </a:r>
            <a:endParaRPr lang="en-US" sz="1050" dirty="0"/>
          </a:p>
        </p:txBody>
      </p:sp>
      <p:sp>
        <p:nvSpPr>
          <p:cNvPr id="11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194560"/>
            <a:ext cx="548640" cy="64008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65760" y="2240280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</a:rPr>
              <a:t>02</a:t>
            </a:r>
            <a:endParaRPr lang="en-US" sz="1800" dirty="0"/>
          </a:p>
        </p:txBody>
      </p:sp>
      <p:sp>
        <p:nvSpPr>
          <p:cNvPr id="13" name="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560" y="2194560"/>
            <a:ext cx="7498080" cy="640080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88720" y="22311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</a:rPr>
              <a:t>Voir les détails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188720" y="2514600"/>
            <a:ext cx="7132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Consulter équipements, </a:t>
            </a:r>
            <a:r>
              <a:rPr lang="en-US" sz="1050" dirty="0" err="1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capacité</a:t>
            </a:r>
            <a:endParaRPr lang="en-US" sz="1050" dirty="0"/>
          </a:p>
        </p:txBody>
      </p:sp>
      <p:sp>
        <p:nvSpPr>
          <p:cNvPr id="16" name="Shap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108960"/>
            <a:ext cx="548640" cy="64008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65760" y="3154680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</a:rPr>
              <a:t>03</a:t>
            </a:r>
            <a:endParaRPr lang="en-US" sz="1800" dirty="0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560" y="3108960"/>
            <a:ext cx="7498080" cy="640080"/>
          </a:xfrm>
          <a:prstGeom prst="rect">
            <a:avLst/>
          </a:prstGeom>
          <a:solidFill>
            <a:srgbClr val="E8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88720" y="31455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</a:rPr>
              <a:t>Sélectionner date &amp; heure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188720" y="3429000"/>
            <a:ext cx="7132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Choisir la date et le créneau horaire souhaité</a:t>
            </a:r>
            <a:endParaRPr lang="en-US" sz="1050" dirty="0"/>
          </a:p>
        </p:txBody>
      </p:sp>
      <p:sp>
        <p:nvSpPr>
          <p:cNvPr id="21" name="Shap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4023360"/>
            <a:ext cx="548640" cy="64008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65760" y="4069080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</a:rPr>
              <a:t>04</a:t>
            </a:r>
            <a:endParaRPr lang="en-US" sz="1800" dirty="0"/>
          </a:p>
        </p:txBody>
      </p:sp>
      <p:sp>
        <p:nvSpPr>
          <p:cNvPr id="23" name="Shap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1560" y="4023360"/>
            <a:ext cx="7498080" cy="640080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188720" y="40599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</a:rPr>
              <a:t>Confirmer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188720" y="4343400"/>
            <a:ext cx="7132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Valider la réservation — enregistrement en base SQLite</a:t>
            </a:r>
            <a:endParaRPr lang="en-US" sz="1050" dirty="0"/>
          </a:p>
        </p:txBody>
      </p:sp>
      <p:sp>
        <p:nvSpPr>
          <p:cNvPr id="26" name="Shap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4617720"/>
            <a:ext cx="8412480" cy="347472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02920" y="464515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C8C8C8"/>
                </a:solidFill>
              </a:rPr>
              <a:t>💡  Techniquement : chaque réservation crée un enregistrement dans la table Reservation de la base SQLite via DataService.cs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11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Architecture de l'Application</a:t>
            </a:r>
            <a:endParaRPr lang="en-US" sz="26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8412480" cy="1097280"/>
          </a:xfrm>
          <a:prstGeom prst="rect">
            <a:avLst/>
          </a:prstGeom>
          <a:solidFill>
            <a:srgbClr val="E8E8E8"/>
          </a:solidFill>
          <a:ln/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91440" cy="1097280"/>
          </a:xfrm>
          <a:prstGeom prst="rect">
            <a:avLst/>
          </a:prstGeom>
          <a:solidFill>
            <a:srgbClr val="6B6B6B"/>
          </a:solidFill>
          <a:ln w="12700">
            <a:solidFill>
              <a:srgbClr val="6B6B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94360" y="1344168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11111"/>
                </a:solidFill>
              </a:rPr>
              <a:t>Couche Présentation  (Views)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94360" y="1664208"/>
            <a:ext cx="7955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A4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AccueilPage   •   ExplorerPage   •   DetailSallePage   •   LoginPage   •   InscriptionPage   •   HistoriquePage   •   ContactPage</a:t>
            </a:r>
            <a:endParaRPr lang="en-US" sz="1000" dirty="0"/>
          </a:p>
        </p:txBody>
      </p:sp>
      <p:sp>
        <p:nvSpPr>
          <p:cNvPr id="10" name="Shap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514600"/>
            <a:ext cx="8412480" cy="1097280"/>
          </a:xfrm>
          <a:prstGeom prst="rect">
            <a:avLst/>
          </a:prstGeom>
          <a:solidFill>
            <a:srgbClr val="2A2A2A"/>
          </a:solidFill>
          <a:ln/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514600"/>
            <a:ext cx="91440" cy="1097280"/>
          </a:xfrm>
          <a:prstGeom prst="rect">
            <a:avLst/>
          </a:prstGeom>
          <a:solidFill>
            <a:srgbClr val="6B6B6B"/>
          </a:solidFill>
          <a:ln w="12700">
            <a:solidFill>
              <a:srgbClr val="6B6B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94360" y="2578608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Couche Logique  (Services)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94360" y="2898648"/>
            <a:ext cx="7955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DataService.cs — Toutes les opérations CRUD   •   ImageHelper.cs — Chargement des images   •   Session — Gestion utilisateur connecté</a:t>
            </a:r>
            <a:endParaRPr lang="en-US" sz="1000" dirty="0"/>
          </a:p>
        </p:txBody>
      </p:sp>
      <p:sp>
        <p:nvSpPr>
          <p:cNvPr id="14" name="Shap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749040"/>
            <a:ext cx="8412480" cy="1097280"/>
          </a:xfrm>
          <a:prstGeom prst="rect">
            <a:avLst/>
          </a:prstGeom>
          <a:solidFill>
            <a:srgbClr val="1A1A1A"/>
          </a:solidFill>
          <a:ln/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749040"/>
            <a:ext cx="91440" cy="1097280"/>
          </a:xfrm>
          <a:prstGeom prst="rect">
            <a:avLst/>
          </a:prstGeom>
          <a:solidFill>
            <a:srgbClr val="6B6B6B"/>
          </a:solidFill>
          <a:ln w="12700">
            <a:solidFill>
              <a:srgbClr val="6B6B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94360" y="3813048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8C8C8"/>
                </a:solidFill>
              </a:rPr>
              <a:t>Couche Données  (Models + DB)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94360" y="4133088"/>
            <a:ext cx="7955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Models : Salle, Reservation, Utilisateur   •   Base SQLite : ReservationSalle.db   •   Tables : User, Salle, Reservation, Créneau</a:t>
            </a:r>
            <a:endParaRPr lang="en-US" sz="1000" dirty="0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3440"/>
            <a:ext cx="9144000" cy="48006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57200" y="4681728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C8C8C8"/>
                </a:solidFill>
              </a:rPr>
              <a:t>Pattern : MVVM-like  •  Navigation via Frame/Page  •  WPF .NET 8  •  Microsoft.Data.Sqlite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12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Stack Technologique</a:t>
            </a:r>
            <a:endParaRPr lang="en-US" sz="26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57200" y="137160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⚙️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188720" y="137160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C# / .NET 8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188720" y="175564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Langage principal &amp; runtime</a:t>
            </a:r>
            <a:endParaRPr lang="en-US" sz="1000" dirty="0"/>
          </a:p>
        </p:txBody>
      </p:sp>
      <p:sp>
        <p:nvSpPr>
          <p:cNvPr id="10" name="Shap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4880" y="128016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46320" y="137160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🖥️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5577840" y="137160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WPF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577840" y="175564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Windows Presentation Foundation — UI framework</a:t>
            </a:r>
            <a:endParaRPr lang="en-US" sz="1000" dirty="0"/>
          </a:p>
        </p:txBody>
      </p:sp>
      <p:sp>
        <p:nvSpPr>
          <p:cNvPr id="14" name="Shap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46888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57200" y="256032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📄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1188720" y="256032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XAML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188720" y="294436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Définition des interfaces utilisateur</a:t>
            </a:r>
            <a:endParaRPr lang="en-US" sz="1000" dirty="0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4880" y="246888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846320" y="256032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🗄️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5577840" y="256032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SQLite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DB Browser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577840" y="294436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Base de données locale embarquée</a:t>
            </a:r>
            <a:endParaRPr lang="en-US" sz="1000" dirty="0"/>
          </a:p>
        </p:txBody>
      </p:sp>
      <p:sp>
        <p:nvSpPr>
          <p:cNvPr id="22" name="Shap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65760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57200" y="374904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🔗</a:t>
            </a:r>
            <a:endParaRPr lang="en-US" sz="2600" dirty="0"/>
          </a:p>
        </p:txBody>
      </p:sp>
      <p:sp>
        <p:nvSpPr>
          <p:cNvPr id="24" name="Text 22"/>
          <p:cNvSpPr/>
          <p:nvPr/>
        </p:nvSpPr>
        <p:spPr>
          <a:xfrm>
            <a:off x="1188720" y="374904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Microsoft.Data.Sqlite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188720" y="413308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Bibliothèque d'accès aux données</a:t>
            </a:r>
            <a:endParaRPr lang="en-US" sz="1000" dirty="0"/>
          </a:p>
        </p:txBody>
      </p:sp>
      <p:sp>
        <p:nvSpPr>
          <p:cNvPr id="26" name="Shap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4880" y="3657600"/>
            <a:ext cx="4114800" cy="100584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846320" y="3749040"/>
            <a:ext cx="64008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600" dirty="0">
                <a:solidFill>
                  <a:srgbClr val="000000"/>
                </a:solidFill>
              </a:rPr>
              <a:t>🛠️</a:t>
            </a:r>
            <a:endParaRPr lang="en-US" sz="2600" dirty="0"/>
          </a:p>
        </p:txBody>
      </p:sp>
      <p:sp>
        <p:nvSpPr>
          <p:cNvPr id="28" name="Text 26"/>
          <p:cNvSpPr/>
          <p:nvPr/>
        </p:nvSpPr>
        <p:spPr>
          <a:xfrm>
            <a:off x="5577840" y="3749040"/>
            <a:ext cx="32004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Visual Studio 2022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VS Code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577840" y="4133088"/>
            <a:ext cx="3200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 de développement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16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Défis Rencontrés &amp; Solutions Apportées</a:t>
            </a:r>
            <a:endParaRPr lang="en-US" sz="24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3840480" cy="73152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73152" cy="731520"/>
          </a:xfrm>
          <a:prstGeom prst="rect">
            <a:avLst/>
          </a:prstGeom>
          <a:solidFill>
            <a:srgbClr val="888888"/>
          </a:solidFill>
          <a:ln w="12700">
            <a:solidFill>
              <a:srgbClr val="8888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8640" y="13258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⚠️  Gestion des conflits de réservation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34340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9B9B9B"/>
                </a:solidFill>
              </a:rPr>
              <a:t>→</a:t>
            </a:r>
            <a:endParaRPr lang="en-US" sz="2200" dirty="0"/>
          </a:p>
        </p:txBody>
      </p:sp>
      <p:sp>
        <p:nvSpPr>
          <p:cNvPr id="10" name="Shap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1280160"/>
            <a:ext cx="3840480" cy="731520"/>
          </a:xfrm>
          <a:prstGeom prst="rect">
            <a:avLst/>
          </a:prstGeom>
          <a:solidFill>
            <a:srgbClr val="4A4A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1280160"/>
            <a:ext cx="7315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074920" y="13258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✅  Vérification des créneaux en base avant confirmation</a:t>
            </a:r>
            <a:endParaRPr lang="en-US" sz="1100" dirty="0"/>
          </a:p>
        </p:txBody>
      </p:sp>
      <p:sp>
        <p:nvSpPr>
          <p:cNvPr id="13" name="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194560"/>
            <a:ext cx="3840480" cy="73152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194560"/>
            <a:ext cx="73152" cy="731520"/>
          </a:xfrm>
          <a:prstGeom prst="rect">
            <a:avLst/>
          </a:prstGeom>
          <a:solidFill>
            <a:srgbClr val="888888"/>
          </a:solidFill>
          <a:ln w="12700">
            <a:solidFill>
              <a:srgbClr val="8888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8640" y="22402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⚠️  Navigation entre les pages WPF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343400" y="23317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9B9B9B"/>
                </a:solidFill>
              </a:rPr>
              <a:t>→</a:t>
            </a:r>
            <a:endParaRPr lang="en-US" sz="2200" dirty="0"/>
          </a:p>
        </p:txBody>
      </p:sp>
      <p:sp>
        <p:nvSpPr>
          <p:cNvPr id="17" name="Shap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2194560"/>
            <a:ext cx="3840480" cy="731520"/>
          </a:xfrm>
          <a:prstGeom prst="rect">
            <a:avLst/>
          </a:prstGeom>
          <a:solidFill>
            <a:srgbClr val="4A4A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2194560"/>
            <a:ext cx="7315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074920" y="22402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✅  Utilisation d'un Frame central dans MainWindow</a:t>
            </a:r>
            <a:endParaRPr lang="en-US" sz="1100" dirty="0"/>
          </a:p>
        </p:txBody>
      </p:sp>
      <p:sp>
        <p:nvSpPr>
          <p:cNvPr id="20" name="Shap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108960"/>
            <a:ext cx="3840480" cy="73152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3108960"/>
            <a:ext cx="73152" cy="731520"/>
          </a:xfrm>
          <a:prstGeom prst="rect">
            <a:avLst/>
          </a:prstGeom>
          <a:solidFill>
            <a:srgbClr val="888888"/>
          </a:solidFill>
          <a:ln w="12700">
            <a:solidFill>
              <a:srgbClr val="8888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48640" y="31546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⚠️  Chargement dynamique des images de salles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4343400" y="32461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9B9B9B"/>
                </a:solidFill>
              </a:rPr>
              <a:t>→</a:t>
            </a:r>
            <a:endParaRPr lang="en-US" sz="2200" dirty="0"/>
          </a:p>
        </p:txBody>
      </p:sp>
      <p:sp>
        <p:nvSpPr>
          <p:cNvPr id="24" name="Shap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3108960"/>
            <a:ext cx="3840480" cy="731520"/>
          </a:xfrm>
          <a:prstGeom prst="rect">
            <a:avLst/>
          </a:prstGeom>
          <a:solidFill>
            <a:srgbClr val="4A4A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3108960"/>
            <a:ext cx="7315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074920" y="31546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✅  Service ImageHelper avec gestion des erreurs</a:t>
            </a:r>
            <a:endParaRPr lang="en-US" sz="1100" dirty="0"/>
          </a:p>
        </p:txBody>
      </p:sp>
      <p:sp>
        <p:nvSpPr>
          <p:cNvPr id="27" name="Shap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4023360"/>
            <a:ext cx="3840480" cy="73152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4023360"/>
            <a:ext cx="73152" cy="731520"/>
          </a:xfrm>
          <a:prstGeom prst="rect">
            <a:avLst/>
          </a:prstGeom>
          <a:solidFill>
            <a:srgbClr val="888888"/>
          </a:solidFill>
          <a:ln w="12700">
            <a:solidFill>
              <a:srgbClr val="8888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48640" y="40690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E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⚠️  Maintien de la session utilisateur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4343400" y="41605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9B9B9B"/>
                </a:solidFill>
              </a:rPr>
              <a:t>→</a:t>
            </a:r>
            <a:endParaRPr lang="en-US" sz="2200" dirty="0"/>
          </a:p>
        </p:txBody>
      </p:sp>
      <p:sp>
        <p:nvSpPr>
          <p:cNvPr id="31" name="Shape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4023360"/>
            <a:ext cx="3840480" cy="731520"/>
          </a:xfrm>
          <a:prstGeom prst="rect">
            <a:avLst/>
          </a:prstGeom>
          <a:solidFill>
            <a:srgbClr val="4A4A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2040" y="4023360"/>
            <a:ext cx="7315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074920" y="4069080"/>
            <a:ext cx="3566160" cy="621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✅  Classe statique Session partagée entre toutes les vues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17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Bilan du Projet</a:t>
            </a:r>
            <a:endParaRPr lang="en-US" sz="30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1828800" cy="128016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65760" y="1371600"/>
            <a:ext cx="18288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FFFF"/>
                </a:solidFill>
              </a:rPr>
              <a:t>8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365760" y="2011680"/>
            <a:ext cx="182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Pages / Vues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créées</a:t>
            </a:r>
            <a:endParaRPr lang="en-US" sz="1000" dirty="0"/>
          </a:p>
        </p:txBody>
      </p:sp>
      <p:sp>
        <p:nvSpPr>
          <p:cNvPr id="9" name="Shap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68880" y="1280160"/>
            <a:ext cx="1828800" cy="128016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468880" y="1371600"/>
            <a:ext cx="18288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FFFF"/>
                </a:solidFill>
              </a:rPr>
              <a:t>3</a:t>
            </a:r>
            <a:endParaRPr lang="en-US" sz="4400" dirty="0"/>
          </a:p>
        </p:txBody>
      </p:sp>
      <p:sp>
        <p:nvSpPr>
          <p:cNvPr id="11" name="Text 9"/>
          <p:cNvSpPr/>
          <p:nvPr/>
        </p:nvSpPr>
        <p:spPr>
          <a:xfrm>
            <a:off x="2468880" y="2011680"/>
            <a:ext cx="182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Modèles de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données</a:t>
            </a:r>
            <a:endParaRPr lang="en-US" sz="1000" dirty="0"/>
          </a:p>
        </p:txBody>
      </p:sp>
      <p:sp>
        <p:nvSpPr>
          <p:cNvPr id="12" name="Shap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280160"/>
            <a:ext cx="1828800" cy="128016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572000" y="1371600"/>
            <a:ext cx="18288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FFFF"/>
                </a:solidFill>
              </a:rPr>
              <a:t>5</a:t>
            </a:r>
            <a:endParaRPr lang="en-US" sz="4400" dirty="0"/>
          </a:p>
        </p:txBody>
      </p:sp>
      <p:sp>
        <p:nvSpPr>
          <p:cNvPr id="14" name="Text 12"/>
          <p:cNvSpPr/>
          <p:nvPr/>
        </p:nvSpPr>
        <p:spPr>
          <a:xfrm>
            <a:off x="4572000" y="2011680"/>
            <a:ext cx="182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Tables dans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BDD</a:t>
            </a:r>
            <a:endParaRPr lang="en-US" sz="1000" dirty="0"/>
          </a:p>
        </p:txBody>
      </p:sp>
      <p:sp>
        <p:nvSpPr>
          <p:cNvPr id="15" name="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75120" y="1280160"/>
            <a:ext cx="1828800" cy="128016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675120" y="1371600"/>
            <a:ext cx="18288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FFFF"/>
                </a:solidFill>
              </a:rPr>
              <a:t>5</a:t>
            </a:r>
            <a:endParaRPr lang="en-US" sz="4400" dirty="0"/>
          </a:p>
        </p:txBody>
      </p:sp>
      <p:sp>
        <p:nvSpPr>
          <p:cNvPr id="17" name="Text 15"/>
          <p:cNvSpPr/>
          <p:nvPr/>
        </p:nvSpPr>
        <p:spPr>
          <a:xfrm>
            <a:off x="6675120" y="2011680"/>
            <a:ext cx="182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Développeurs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dans l'équipe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57200" y="274320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111"/>
                </a:solidFill>
              </a:rPr>
              <a:t>Compétences acquises</a:t>
            </a:r>
            <a:endParaRPr lang="en-US" sz="1600" dirty="0"/>
          </a:p>
        </p:txBody>
      </p:sp>
      <p:sp>
        <p:nvSpPr>
          <p:cNvPr id="19" name="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246120"/>
            <a:ext cx="274320" cy="27432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68680" y="3246120"/>
            <a:ext cx="77724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Développement WPF avec navigation multi-pages</a:t>
            </a:r>
            <a:endParaRPr lang="en-US" sz="1150" dirty="0"/>
          </a:p>
        </p:txBody>
      </p:sp>
      <p:sp>
        <p:nvSpPr>
          <p:cNvPr id="21" name="Shap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639312"/>
            <a:ext cx="274320" cy="27432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68680" y="3639312"/>
            <a:ext cx="77724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Conception et manipulation d'une base de données SQLite</a:t>
            </a:r>
            <a:endParaRPr lang="en-US" sz="1150" dirty="0"/>
          </a:p>
        </p:txBody>
      </p:sp>
      <p:sp>
        <p:nvSpPr>
          <p:cNvPr id="23" name="Shap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4032504"/>
            <a:ext cx="274320" cy="27432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68680" y="4032504"/>
            <a:ext cx="77724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Gestion d'authentification et de sessions utilisateur</a:t>
            </a:r>
            <a:endParaRPr lang="en-US" sz="1150" dirty="0"/>
          </a:p>
        </p:txBody>
      </p:sp>
      <p:sp>
        <p:nvSpPr>
          <p:cNvPr id="25" name="Shap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4425696"/>
            <a:ext cx="274320" cy="274320"/>
          </a:xfrm>
          <a:prstGeom prst="rect">
            <a:avLst/>
          </a:prstGeom>
          <a:solidFill>
            <a:srgbClr val="1111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68680" y="4425696"/>
            <a:ext cx="77724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Travail collaboratif et gestion de mini-projet académique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18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Perspectives &amp; Améliorations Futures</a:t>
            </a:r>
            <a:endParaRPr lang="en-US" sz="26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" y="128016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20040" y="13716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🌐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60120" y="137160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Version Web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11480" y="182880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Porter l'application vers ASP.NET Core ou Blazor pour un accès multi-plateforme</a:t>
            </a:r>
            <a:endParaRPr lang="en-US" sz="1000" dirty="0"/>
          </a:p>
        </p:txBody>
      </p:sp>
      <p:sp>
        <p:nvSpPr>
          <p:cNvPr id="10" name="Shap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6120" y="128016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246120" y="13716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📧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3886200" y="137160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Notifications Email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3337560" y="182880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Envoi automatique de confirmations et rappels de réservation par email</a:t>
            </a:r>
            <a:endParaRPr lang="en-US" sz="1000" dirty="0"/>
          </a:p>
        </p:txBody>
      </p:sp>
      <p:sp>
        <p:nvSpPr>
          <p:cNvPr id="14" name="Shap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2200" y="128016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172200" y="13716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💳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6812280" y="137160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Paiement en ligne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263640" y="182880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Intégration d'un système de paiement pour les réservations payantes</a:t>
            </a:r>
            <a:endParaRPr lang="en-US" sz="1000" dirty="0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" y="292608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20040" y="301752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📊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960120" y="301752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Tableau de bord Admin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411480" y="347472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Interface d'administration pour gérer salles, utilisateurs et statistiques</a:t>
            </a:r>
            <a:endParaRPr lang="en-US" sz="1000" dirty="0"/>
          </a:p>
        </p:txBody>
      </p:sp>
      <p:sp>
        <p:nvSpPr>
          <p:cNvPr id="22" name="Shap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6120" y="292608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3246120" y="301752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📱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3886200" y="301752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Application Mobile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3337560" y="347472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Développement d'une application mobile .NET MAUI ou Flutter</a:t>
            </a:r>
            <a:endParaRPr lang="en-US" sz="1000" dirty="0"/>
          </a:p>
        </p:txBody>
      </p:sp>
      <p:sp>
        <p:nvSpPr>
          <p:cNvPr id="26" name="Shap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2200" y="2926080"/>
            <a:ext cx="2743200" cy="1463040"/>
          </a:xfrm>
          <a:prstGeom prst="rect">
            <a:avLst/>
          </a:prstGeom>
          <a:solidFill>
            <a:srgbClr val="2A2A2A"/>
          </a:solidFill>
          <a:ln/>
          <a:effectLst>
            <a:outerShdw blurRad="635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172200" y="301752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🔒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6812280" y="301752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Sécurité renforcée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6263640" y="3474720"/>
            <a:ext cx="25603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Hashage des mots de passe, tokens JWT, rôles utilisateurs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54480"/>
            <a:ext cx="9144000" cy="2286000"/>
          </a:xfrm>
          <a:prstGeom prst="rect">
            <a:avLst/>
          </a:prstGeom>
          <a:solidFill>
            <a:srgbClr val="2A2A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54480"/>
            <a:ext cx="13716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691640"/>
            <a:ext cx="82296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Merci de votre attention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457200" y="251460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C8C8C8"/>
                </a:solidFill>
              </a:rPr>
              <a:t>Questions &amp; Discussion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411480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PLACE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57200" y="45720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6B6B6B"/>
                </a:solidFill>
              </a:rPr>
              <a:t>Application de Réservation de Salle  •  Mini-Projet Universitaire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5AE72-4695-C603-4132-831E0092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92" y="4833257"/>
            <a:ext cx="1017815" cy="301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2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Sommaire</a:t>
            </a:r>
            <a:endParaRPr lang="en-US" sz="30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1078992"/>
            <a:ext cx="8229600" cy="27432"/>
          </a:xfrm>
          <a:prstGeom prst="rect">
            <a:avLst/>
          </a:prstGeom>
          <a:solidFill>
            <a:srgbClr val="9B9B9B"/>
          </a:solidFill>
          <a:ln w="12700">
            <a:solidFill>
              <a:srgbClr val="9B9B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4400" y="1280160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   Contexte &amp; Objectifs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14400" y="1792224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   Présentation de l'équipe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14400" y="2304288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   Fonctionnalités principales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14400" y="2816352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   Architecture &amp; Technologies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14400" y="3328416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05   Démonstration de l'interface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14400" y="3840480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06   Base de données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14400" y="4352544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07   Bilan &amp; Perspectives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3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Contexte &amp; Objectifs</a:t>
            </a:r>
            <a:endParaRPr lang="en-US" sz="30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3931920" cy="3200400"/>
          </a:xfrm>
          <a:prstGeom prst="rect">
            <a:avLst/>
          </a:prstGeom>
          <a:solidFill>
            <a:srgbClr val="2A2A2A"/>
          </a:solidFill>
          <a:ln/>
          <a:effectLst>
            <a:outerShdw blurRad="101600" dist="38100" dir="8100000" algn="bl" rotWithShape="0">
              <a:srgbClr val="000000">
                <a:alpha val="1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8640" y="141732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Contexte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8640" y="1874520"/>
            <a:ext cx="3566160" cy="2377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gestion manuelle des réservations de salles génère des conflits d'horaires, des pertes de temps et un manque de visibilité pour les utilisateurs.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GANDS PLACE répond à ce besoin en centralisant et automatisant tout le processus de réservation.</a:t>
            </a:r>
            <a:endParaRPr lang="en-US" sz="1200" dirty="0"/>
          </a:p>
        </p:txBody>
      </p:sp>
      <p:sp>
        <p:nvSpPr>
          <p:cNvPr id="9" name="Shap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3440" y="1280160"/>
            <a:ext cx="3931920" cy="3200400"/>
          </a:xfrm>
          <a:prstGeom prst="rect">
            <a:avLst/>
          </a:prstGeom>
          <a:solidFill>
            <a:srgbClr val="E8E8E8"/>
          </a:solidFill>
          <a:ln/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846320" y="141732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111"/>
                </a:solidFill>
              </a:rPr>
              <a:t>Objectifs</a:t>
            </a:r>
            <a:endParaRPr lang="en-US" sz="1400" dirty="0"/>
          </a:p>
        </p:txBody>
      </p:sp>
      <p:sp>
        <p:nvSpPr>
          <p:cNvPr id="11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6320" y="1920240"/>
            <a:ext cx="54864" cy="411480"/>
          </a:xfrm>
          <a:prstGeom prst="rect">
            <a:avLst/>
          </a:prstGeom>
          <a:solidFill>
            <a:srgbClr val="4A4A4A"/>
          </a:solidFill>
          <a:ln w="12700">
            <a:solidFill>
              <a:srgbClr val="4A4A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029200" y="1920240"/>
            <a:ext cx="33832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Permettre la recherche et réservation de salle en ligne</a:t>
            </a:r>
            <a:endParaRPr lang="en-US" sz="1150" dirty="0"/>
          </a:p>
        </p:txBody>
      </p:sp>
      <p:sp>
        <p:nvSpPr>
          <p:cNvPr id="13" name="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6320" y="2578608"/>
            <a:ext cx="54864" cy="411480"/>
          </a:xfrm>
          <a:prstGeom prst="rect">
            <a:avLst/>
          </a:prstGeom>
          <a:solidFill>
            <a:srgbClr val="4A4A4A"/>
          </a:solidFill>
          <a:ln w="12700">
            <a:solidFill>
              <a:srgbClr val="4A4A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029200" y="2578608"/>
            <a:ext cx="33832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Offrir un suivi de l'historique des réservations</a:t>
            </a:r>
            <a:endParaRPr lang="en-US" sz="1150" dirty="0"/>
          </a:p>
        </p:txBody>
      </p:sp>
      <p:sp>
        <p:nvSpPr>
          <p:cNvPr id="15" name="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6320" y="3236976"/>
            <a:ext cx="54864" cy="411480"/>
          </a:xfrm>
          <a:prstGeom prst="rect">
            <a:avLst/>
          </a:prstGeom>
          <a:solidFill>
            <a:srgbClr val="4A4A4A"/>
          </a:solidFill>
          <a:ln w="12700">
            <a:solidFill>
              <a:srgbClr val="4A4A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029200" y="3236976"/>
            <a:ext cx="33832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Gérer les utilisateurs (inscription / connexion)</a:t>
            </a:r>
            <a:endParaRPr lang="en-US" sz="1150" dirty="0"/>
          </a:p>
        </p:txBody>
      </p:sp>
      <p:sp>
        <p:nvSpPr>
          <p:cNvPr id="17" name="Shap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6320" y="3895344"/>
            <a:ext cx="54864" cy="411480"/>
          </a:xfrm>
          <a:prstGeom prst="rect">
            <a:avLst/>
          </a:prstGeom>
          <a:solidFill>
            <a:srgbClr val="4A4A4A"/>
          </a:solidFill>
          <a:ln w="12700">
            <a:solidFill>
              <a:srgbClr val="4A4A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029200" y="3895344"/>
            <a:ext cx="33832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2A2A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Proposer une interface intuitive et moderne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4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Notre Équipe</a:t>
            </a:r>
            <a:endParaRPr lang="en-US" sz="30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1078992"/>
            <a:ext cx="8229600" cy="27432"/>
          </a:xfrm>
          <a:prstGeom prst="rect">
            <a:avLst/>
          </a:prstGeom>
          <a:solidFill>
            <a:srgbClr val="9B9B9B"/>
          </a:solidFill>
          <a:ln w="12700">
            <a:solidFill>
              <a:srgbClr val="9B9B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2044" y="1234440"/>
            <a:ext cx="1600200" cy="23317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1289304"/>
            <a:ext cx="1161288" cy="1161288"/>
          </a:xfrm>
          <a:prstGeom prst="ellipse">
            <a:avLst/>
          </a:prstGeom>
          <a:solidFill>
            <a:srgbClr val="9B9B9B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7" y="1295590"/>
            <a:ext cx="1144714" cy="1144714"/>
          </a:xfrm>
          <a:prstGeom prst="ellipse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97764" y="2633472"/>
            <a:ext cx="1508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S</a:t>
            </a:r>
            <a:r>
              <a:rPr lang="en-US" sz="1200" b="1" dirty="0">
                <a:solidFill>
                  <a:srgbClr val="FFFFFF"/>
                </a:solidFill>
              </a:rPr>
              <a:t>ANHONGOU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Ziad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7764" y="2971800"/>
            <a:ext cx="15087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Chef de projet &amp; Dev Backend</a:t>
            </a:r>
            <a:endParaRPr lang="en-US" sz="950" dirty="0"/>
          </a:p>
        </p:txBody>
      </p:sp>
      <p:sp>
        <p:nvSpPr>
          <p:cNvPr id="12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61972" y="1234440"/>
            <a:ext cx="1600200" cy="23317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1428" y="1289304"/>
            <a:ext cx="1161288" cy="1161288"/>
          </a:xfrm>
          <a:prstGeom prst="ellipse">
            <a:avLst/>
          </a:prstGeom>
          <a:solidFill>
            <a:srgbClr val="9B9B9B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32" y="1300734"/>
            <a:ext cx="1138427" cy="1138427"/>
          </a:xfrm>
          <a:prstGeom prst="ellipse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107692" y="2633472"/>
            <a:ext cx="1508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ADANDE</a:t>
            </a:r>
          </a:p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Emmanuel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2107692" y="2971800"/>
            <a:ext cx="15087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Développeur Frontend</a:t>
            </a:r>
            <a:endParaRPr lang="en-US" sz="950" dirty="0"/>
          </a:p>
        </p:txBody>
      </p:sp>
      <p:sp>
        <p:nvSpPr>
          <p:cNvPr id="17" name="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1900" y="1234440"/>
            <a:ext cx="1600200" cy="23317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1356" y="1289304"/>
            <a:ext cx="1161288" cy="1161288"/>
          </a:xfrm>
          <a:prstGeom prst="ellipse">
            <a:avLst/>
          </a:prstGeom>
          <a:solidFill>
            <a:srgbClr val="9B9B9B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788" y="1321307"/>
            <a:ext cx="1106424" cy="1106424"/>
          </a:xfrm>
          <a:prstGeom prst="ellipse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3817620" y="2633472"/>
            <a:ext cx="1508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D</a:t>
            </a:r>
            <a:r>
              <a:rPr lang="en-US" sz="1200" b="1" dirty="0">
                <a:solidFill>
                  <a:srgbClr val="FFFFFF"/>
                </a:solidFill>
              </a:rPr>
              <a:t>IALLO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Mariama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3817620" y="2971800"/>
            <a:ext cx="15087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Développeuse Base de données</a:t>
            </a:r>
            <a:endParaRPr lang="en-US" sz="950" dirty="0"/>
          </a:p>
        </p:txBody>
      </p:sp>
      <p:sp>
        <p:nvSpPr>
          <p:cNvPr id="22" name="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1828" y="1234440"/>
            <a:ext cx="1600200" cy="23317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Shap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01284" y="1289304"/>
            <a:ext cx="1161288" cy="1161288"/>
          </a:xfrm>
          <a:prstGeom prst="ellipse">
            <a:avLst/>
          </a:prstGeom>
          <a:solidFill>
            <a:srgbClr val="9B9B9B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5527548" y="2633472"/>
            <a:ext cx="1508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N</a:t>
            </a:r>
            <a:r>
              <a:rPr lang="en-US" sz="1200" b="1" dirty="0">
                <a:solidFill>
                  <a:srgbClr val="FFFFFF"/>
                </a:solidFill>
              </a:rPr>
              <a:t>’TSAKPE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Honoré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5527548" y="2971800"/>
            <a:ext cx="15087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Développeur Backend</a:t>
            </a:r>
            <a:endParaRPr lang="en-US" sz="950" dirty="0"/>
          </a:p>
        </p:txBody>
      </p:sp>
      <p:sp>
        <p:nvSpPr>
          <p:cNvPr id="27" name="Shap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1756" y="1234440"/>
            <a:ext cx="1600200" cy="23317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Shap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1212" y="1289304"/>
            <a:ext cx="1161288" cy="1161288"/>
          </a:xfrm>
          <a:prstGeom prst="ellipse">
            <a:avLst/>
          </a:prstGeom>
          <a:solidFill>
            <a:srgbClr val="9B9B9B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7237476" y="2633472"/>
            <a:ext cx="1508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fr-FR" sz="1200" b="1" dirty="0">
                <a:solidFill>
                  <a:srgbClr val="FFFFFF"/>
                </a:solidFill>
              </a:rPr>
              <a:t>G</a:t>
            </a:r>
            <a:r>
              <a:rPr lang="en-US" sz="1200" b="1" dirty="0">
                <a:solidFill>
                  <a:srgbClr val="FFFFFF"/>
                </a:solidFill>
              </a:rPr>
              <a:t>NASSOUNOU-AKPAH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Brightson</a:t>
            </a:r>
            <a:endParaRPr lang="en-US" sz="1200" dirty="0"/>
          </a:p>
        </p:txBody>
      </p:sp>
      <p:sp>
        <p:nvSpPr>
          <p:cNvPr id="31" name="Text 24"/>
          <p:cNvSpPr/>
          <p:nvPr/>
        </p:nvSpPr>
        <p:spPr>
          <a:xfrm>
            <a:off x="7237476" y="2971800"/>
            <a:ext cx="15087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Designer UI / Intégration</a:t>
            </a:r>
            <a:endParaRPr lang="en-US" sz="950" dirty="0"/>
          </a:p>
        </p:txBody>
      </p:sp>
      <p:sp>
        <p:nvSpPr>
          <p:cNvPr id="32" name="Text 25"/>
          <p:cNvSpPr/>
          <p:nvPr/>
        </p:nvSpPr>
        <p:spPr>
          <a:xfrm>
            <a:off x="352044" y="390906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i="1" dirty="0">
                <a:solidFill>
                  <a:srgbClr val="9B9B9B"/>
                </a:solidFill>
              </a:rPr>
              <a:t>Une équipe de 5 étudiants, travaillant en collaboration sur le mini-</a:t>
            </a:r>
            <a:r>
              <a:rPr lang="en-US" sz="1200" i="1" dirty="0" err="1">
                <a:solidFill>
                  <a:srgbClr val="9B9B9B"/>
                </a:solidFill>
              </a:rPr>
              <a:t>projet</a:t>
            </a:r>
            <a:r>
              <a:rPr lang="en-US" sz="1200" i="1" dirty="0">
                <a:solidFill>
                  <a:srgbClr val="9B9B9B"/>
                </a:solidFill>
              </a:rPr>
              <a:t> GANDS PLACE.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75AA9A-4E41-F509-3EE7-6A05933F0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857" y="1295590"/>
            <a:ext cx="1132141" cy="11321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D99557-9FE8-974D-48CB-10A6370B2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29" y="1300734"/>
            <a:ext cx="1129284" cy="1129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5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Fonctionnalités Principales</a:t>
            </a:r>
            <a:endParaRPr lang="en-US" sz="3000" dirty="0"/>
          </a:p>
        </p:txBody>
      </p:sp>
      <p:sp>
        <p:nvSpPr>
          <p:cNvPr id="6" name="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128016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02920" y="138988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🔐  Authentification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02920" y="178308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Inscription et connexion sécurisée avec gestion de session</a:t>
            </a:r>
            <a:endParaRPr lang="en-US" sz="1050" dirty="0"/>
          </a:p>
        </p:txBody>
      </p:sp>
      <p:sp>
        <p:nvSpPr>
          <p:cNvPr id="10" name="Shap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28016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28016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337560" y="138988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🏠  Page d'Accueil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337560" y="178308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Affichage des salles disponibles avec photos </a:t>
            </a:r>
            <a:endParaRPr lang="en-US" sz="1050" dirty="0"/>
          </a:p>
        </p:txBody>
      </p:sp>
      <p:sp>
        <p:nvSpPr>
          <p:cNvPr id="14" name="Shap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5040" y="128016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5040" y="128016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172200" y="138988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🔍  Explorer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172200" y="178308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Recherche avancée : filtre par type, capacité et tri</a:t>
            </a:r>
            <a:endParaRPr lang="en-US" sz="1050" dirty="0"/>
          </a:p>
        </p:txBody>
      </p:sp>
      <p:sp>
        <p:nvSpPr>
          <p:cNvPr id="18" name="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92608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760" y="292608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2920" y="303580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📅  Réservation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02920" y="342900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Sélection date, heure, confirmation en ligne</a:t>
            </a:r>
            <a:endParaRPr lang="en-US" sz="1050" dirty="0"/>
          </a:p>
        </p:txBody>
      </p:sp>
      <p:sp>
        <p:nvSpPr>
          <p:cNvPr id="22" name="Shap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292608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Shap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292608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337560" y="303580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📋  Historique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3337560" y="342900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Suivi complet de toutes ses réservations passées</a:t>
            </a:r>
            <a:endParaRPr lang="en-US" sz="1050" dirty="0"/>
          </a:p>
        </p:txBody>
      </p:sp>
      <p:sp>
        <p:nvSpPr>
          <p:cNvPr id="26" name="Shap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5040" y="2926080"/>
            <a:ext cx="2560320" cy="1417320"/>
          </a:xfrm>
          <a:prstGeom prst="rect">
            <a:avLst/>
          </a:prstGeom>
          <a:solidFill>
            <a:srgbClr val="2A2A2A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Shap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5040" y="2926080"/>
            <a:ext cx="73152" cy="1417320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172200" y="3035808"/>
            <a:ext cx="2331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✉️  Contact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6172200" y="3429000"/>
            <a:ext cx="23317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C8C8C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Formulaire de contact intégré dans l'application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6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Authentification des Utilisateurs</a:t>
            </a:r>
            <a:endParaRPr lang="en-US" sz="2600" dirty="0"/>
          </a:p>
        </p:txBody>
      </p:sp>
      <p:sp>
        <p:nvSpPr>
          <p:cNvPr id="14" name="Text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4320" y="4199709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1000" dirty="0"/>
          </a:p>
        </p:txBody>
      </p:sp>
      <p:sp>
        <p:nvSpPr>
          <p:cNvPr id="25" name="Text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6320" y="388620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1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3D6A08-2847-F9D9-8A20-BFA60328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39" y="1274934"/>
            <a:ext cx="4421777" cy="25936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9AF577-1966-C7F0-40A0-2C0DA41E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8" y="1231174"/>
            <a:ext cx="4480562" cy="2593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4A4A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7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1111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Page d'Accueil — Salles Disponibles</a:t>
            </a:r>
            <a:endParaRPr lang="en-US" sz="2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217A412-6CD1-DB06-EC9C-9485260D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051560"/>
            <a:ext cx="8098971" cy="3697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8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Page Explorer — Recherche Avancée</a:t>
            </a:r>
            <a:endParaRPr lang="en-US" sz="2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7BC24DE-21CA-BBCB-2E58-B9879132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3" y="1078992"/>
            <a:ext cx="5587638" cy="27889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3FB5E2-21AF-A7A1-1100-65F7B4DD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04" y="2671607"/>
            <a:ext cx="3860076" cy="2070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C8C8C8"/>
          </a:solidFill>
          <a:ln w="12700">
            <a:solidFill>
              <a:srgbClr val="C8C8C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4320" y="109728"/>
            <a:ext cx="2286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GANDS </a:t>
            </a:r>
            <a:r>
              <a:rPr lang="en-US" sz="1300" b="1" dirty="0">
                <a:solidFill>
                  <a:srgbClr val="C8C8C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PLACE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503920" y="48006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900" i="1" dirty="0">
                <a:solidFill>
                  <a:srgbClr val="9B9B9B"/>
                </a:solidFill>
              </a:rPr>
              <a:t>10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57200" y="457200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Historique des Réservations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457200" y="1143000"/>
            <a:ext cx="8229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C8C8C8"/>
                </a:solidFill>
              </a:rPr>
              <a:t>Chaque utilisateur connecté peut consulter l'ensemble de ses réservations passées et en cours, avec statut en temps réel.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909560" y="3410712"/>
            <a:ext cx="16459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11111"/>
                </a:solidFill>
              </a:rPr>
              <a:t>Statut</a:t>
            </a:r>
            <a:endParaRPr lang="en-US" sz="1100" dirty="0"/>
          </a:p>
        </p:txBody>
      </p:sp>
      <p:sp>
        <p:nvSpPr>
          <p:cNvPr id="16" name="Text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6912" y="2212848"/>
            <a:ext cx="1645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21" name="Text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6912" y="2779776"/>
            <a:ext cx="1645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26" name="Text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6912" y="3346704"/>
            <a:ext cx="1645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31" name="Text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6912" y="3913632"/>
            <a:ext cx="16459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365760" y="4480560"/>
            <a:ext cx="84124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i="1" dirty="0">
                <a:solidFill>
                  <a:srgbClr val="6B6B6B"/>
                </a:solidFill>
              </a:rPr>
              <a:t>Les données sont chargées depuis la base SQLite via DataService.LoadUserReservations()</a:t>
            </a:r>
            <a:endParaRPr lang="en-US" sz="1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2796343-C720-CA52-9638-2C43F2C1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4" y="1645920"/>
            <a:ext cx="7114032" cy="3158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773</Words>
  <Application>Microsoft Office PowerPoint</Application>
  <PresentationFormat>Affichage à l'écran (16:9)</PresentationFormat>
  <Paragraphs>199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Georgia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GANDS PLACE - Présentation</dc:title>
  <dc:subject>PptxGenJS Presentation</dc:subject>
  <dc:creator>PptxGenJS</dc:creator>
  <cp:lastModifiedBy>Ziad SHG</cp:lastModifiedBy>
  <cp:revision>4</cp:revision>
  <dcterms:created xsi:type="dcterms:W3CDTF">2026-02-26T07:23:03Z</dcterms:created>
  <dcterms:modified xsi:type="dcterms:W3CDTF">2026-02-27T00:23:48Z</dcterms:modified>
</cp:coreProperties>
</file>